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7" r:id="rId11"/>
    <p:sldId id="281" r:id="rId12"/>
    <p:sldId id="282" r:id="rId13"/>
    <p:sldId id="280" r:id="rId14"/>
    <p:sldId id="269" r:id="rId15"/>
    <p:sldId id="271" r:id="rId16"/>
    <p:sldId id="268" r:id="rId17"/>
    <p:sldId id="270" r:id="rId18"/>
    <p:sldId id="266" r:id="rId19"/>
    <p:sldId id="262" r:id="rId20"/>
    <p:sldId id="267" r:id="rId21"/>
    <p:sldId id="272" r:id="rId22"/>
    <p:sldId id="275" r:id="rId23"/>
    <p:sldId id="278" r:id="rId24"/>
    <p:sldId id="284" r:id="rId25"/>
    <p:sldId id="273" r:id="rId26"/>
    <p:sldId id="279" r:id="rId27"/>
    <p:sldId id="276" r:id="rId28"/>
    <p:sldId id="285" r:id="rId29"/>
    <p:sldId id="283" r:id="rId3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EA4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8" autoAdjust="0"/>
    <p:restoredTop sz="94660"/>
  </p:normalViewPr>
  <p:slideViewPr>
    <p:cSldViewPr snapToGrid="0">
      <p:cViewPr>
        <p:scale>
          <a:sx n="66" d="100"/>
          <a:sy n="66" d="100"/>
        </p:scale>
        <p:origin x="88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9DCF6-DE26-4995-AE91-2B711391610E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E1619-D1C8-4177-A61C-B6C3A87E09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461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E1619-D1C8-4177-A61C-B6C3A87E09BC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886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E1619-D1C8-4177-A61C-B6C3A87E09BC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428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D4565F5-80B3-B75A-528C-81F5E6811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75341BAF-8B26-1C64-B855-7864893F9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8CF3BD8-B1CE-D48E-ECDC-C85986FF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856A635-0BB8-50AB-956C-3795B19C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0022129-17BA-4883-1D0C-EFF32AE8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560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5F66D46-4FEF-50B2-22BA-CD6E38C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C8D86A36-5577-DA45-6BFD-421F6573F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5C8AB62-AA86-4EAD-BDEE-E48282132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33DBF7F-58CF-4569-B8B5-AE140329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BFF0B55-3188-AC0C-69CE-7A468334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041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97422BF-8294-8E16-E9AB-2DE74178C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83752BFB-FB71-9051-CDEC-D45FD6E00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C4C0534-886B-B9EA-915F-C90D4744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D9563A7-04D0-FD7B-1D4A-1C7E50779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49A54E9-4F99-390A-BB8E-270AE381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806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17FF0AD-8A75-BFF6-9FCD-8DB8C4ED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EC1F69A-27E2-9B87-2089-8B9F4957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AF41110-1CFA-6F08-338C-4B387F922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4005920-72BB-D17A-478A-7AB35B88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F7943B0-1EFE-B410-7A5A-195E7527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26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09967DF-75B5-F466-D0CD-6A400031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8BBC0F7F-1C8A-9A63-71EE-028690446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554F1E6-DDCC-3703-6DB9-87C360D7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886456E-ECD0-8396-0AC4-C4C76804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60D3D80-878F-D2CF-6FE6-7962790B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832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1FF9E8C-743C-1D75-F080-1C698CA2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9CCC9C2-C8AB-A569-64F4-F30FFB94D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55E7ECC6-C6EF-EFF4-B923-665DF5766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00FB2E2D-0BC9-CC9C-BC45-AFF55C6F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CE6FAA73-CD78-C1E8-60FB-5E4CA38B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72F53DB-4467-2C7C-CED0-6902BCD3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637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75DB9BC-3F84-A7C8-8D78-C920A439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88521A95-6644-774A-CEBD-886DDFA9B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CE886D4-61ED-B067-2A1F-894D8E8AF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97022A72-99E7-2C44-0FF7-2672FF76A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41F9CDF5-AFF7-10BE-F233-CD491D69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F7D753E2-E620-CA85-5A26-E321F6A2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FDCC74CE-C44F-8E4D-26D8-4EE5CFD2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9CFCD459-54F1-F5EB-2B15-7ACF2E4E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453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445A6B4-C78E-6572-1A97-9244DAC4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60E7381A-DBA7-78D0-E39A-0DF8A411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3D375C68-0EA1-50DA-5127-AA612F23E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61E5E45E-4E98-4EB5-FFED-08A2463D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63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484BD906-F267-0C04-58A3-6F6163EB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BD01DB12-EA7B-16BB-13CE-358418F8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31E52F3-BC1B-2016-1763-FC3F1D75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195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A2DD388-21DE-870A-70EA-381037D0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5CEA013-D447-E36D-A89A-D8D3517D0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F0C8EA18-786D-7AE3-F6A6-E2297C8A0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19ED829-4D70-D255-09B8-517D9BA2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C06A127-6C02-9CDF-5E56-41BF1E7DD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7128A131-A514-9FF2-9155-8F2F892C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972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983EAC3-2B62-70E3-6C2F-AA80EF973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70F5E43F-C482-BE67-693F-A19540F16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3311131-8BF0-4D14-7393-39B6A04A9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1F3EEBB8-A919-EAF7-F5B0-003D95C97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43392818-7622-E35D-E2BF-0FE9CE9F2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560BF810-40D5-A85C-24F5-B8023D5B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550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3AF29141-24B6-5240-4089-9E690C4BC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DAD8C0A-0867-1F7B-10BD-33A2C6038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FDE4821-0D33-F1CA-2011-B52C8F0E2C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987E-2A19-43D1-875E-95EEFA03DBB3}" type="datetimeFigureOut">
              <a:rPr lang="th-TH" smtClean="0"/>
              <a:t>14/07/67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C0C1A17-37BE-31FC-DDDF-3A2B9575A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D8E2350-83B6-56C5-F48A-07D82867A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3F087-67F2-43DB-8D99-F23A4CBB0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718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39B08BB-4740-FA14-D0ED-996FA20D8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7313"/>
            <a:ext cx="9144000" cy="2387600"/>
          </a:xfrm>
        </p:spPr>
        <p:txBody>
          <a:bodyPr>
            <a:normAutofit/>
          </a:bodyPr>
          <a:lstStyle/>
          <a:p>
            <a:r>
              <a:rPr lang="en-US" sz="10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HAR</a:t>
            </a:r>
            <a:endParaRPr lang="th-TH" sz="10000" b="1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01B2445A-879C-4F92-AB12-3B863EA99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6988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(Human Activity Recognition)</a:t>
            </a:r>
            <a:endParaRPr lang="th-TH" sz="40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04753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4A8A0CFE-EF79-8A5A-98A3-B497F8D11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0" y="885462"/>
            <a:ext cx="4327702" cy="2243000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DF372B85-E802-F517-AF54-949C0D70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49" y="885462"/>
            <a:ext cx="4327702" cy="2243000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07468C1-85F9-80B2-9544-EADFD4EEB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4" y="3726000"/>
            <a:ext cx="4155259" cy="215362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04BA4D65-B65E-73E5-AAD5-C698655B8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12" y="3726000"/>
            <a:ext cx="4155258" cy="21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50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BCEED32-15A6-105C-0261-C566172B3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49" y="3827477"/>
            <a:ext cx="4491051" cy="2327662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3FC2FE4-0011-091D-812F-0056A8069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50" y="1014011"/>
            <a:ext cx="4491051" cy="2327662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FC99BE1A-0F0C-B193-5E2C-1759C3C88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0" y="965200"/>
            <a:ext cx="4491051" cy="2327662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03333562-9F76-35E0-111A-6C6B61FF7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0" y="3827477"/>
            <a:ext cx="4491051" cy="23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40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E13E913-C4FD-DA7B-D7BC-DA163F249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75" y="1758749"/>
            <a:ext cx="6445250" cy="33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10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8FFCD91-8724-495D-387E-39B15BD8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Pipeline #1 </a:t>
            </a:r>
            <a:b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</a:br>
            <a:r>
              <a:rPr lang="en-US" dirty="0" err="1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Lightgbm+caret</a:t>
            </a:r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 experiment</a:t>
            </a:r>
            <a:endParaRPr lang="th-TH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2882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93A9453-81AD-D596-CE87-6EC0294A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Add Features</a:t>
            </a:r>
            <a:endParaRPr lang="th-TH" sz="3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90B1C1A-ECF2-95A3-CC00-1F883777E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Mean</a:t>
            </a:r>
          </a:p>
          <a:p>
            <a:endParaRPr lang="en-US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Variance</a:t>
            </a:r>
          </a:p>
          <a:p>
            <a:endParaRPr lang="en-US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r>
              <a:rPr lang="en-US" dirty="0" err="1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Lagged+Downsample</a:t>
            </a:r>
            <a:endParaRPr lang="en-US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endParaRPr lang="en-US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Multiple predictions per cell</a:t>
            </a:r>
            <a:endParaRPr lang="th-TH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7050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8FC03C-3723-39F2-7758-CA1EF98F3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98" y="1571767"/>
            <a:ext cx="9776604" cy="37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BA16D036-F774-9A58-6771-377394AD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Lagged Features</a:t>
            </a:r>
            <a:endParaRPr lang="th-TH" sz="3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51978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693CBEE-7D04-DFE0-FF11-B5957903A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065011"/>
            <a:ext cx="10591800" cy="72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3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DF834FF-0C5E-2709-B855-DA94C83E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Confusion Matrix</a:t>
            </a:r>
            <a:endParaRPr lang="th-TH" sz="40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graphicFrame>
        <p:nvGraphicFramePr>
          <p:cNvPr id="4" name="ตาราง 3">
            <a:extLst>
              <a:ext uri="{FF2B5EF4-FFF2-40B4-BE49-F238E27FC236}">
                <a16:creationId xmlns:a16="http://schemas.microsoft.com/office/drawing/2014/main" id="{9FB2B936-92ED-B31C-04F3-E40BF1D4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184010"/>
              </p:ext>
            </p:extLst>
          </p:nvPr>
        </p:nvGraphicFramePr>
        <p:xfrm>
          <a:off x="3832225" y="1965325"/>
          <a:ext cx="4527549" cy="39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061">
                  <a:extLst>
                    <a:ext uri="{9D8B030D-6E8A-4147-A177-3AD203B41FA5}">
                      <a16:colId xmlns:a16="http://schemas.microsoft.com/office/drawing/2014/main" val="2148869384"/>
                    </a:ext>
                  </a:extLst>
                </a:gridCol>
                <a:gridCol w="503061">
                  <a:extLst>
                    <a:ext uri="{9D8B030D-6E8A-4147-A177-3AD203B41FA5}">
                      <a16:colId xmlns:a16="http://schemas.microsoft.com/office/drawing/2014/main" val="1953377134"/>
                    </a:ext>
                  </a:extLst>
                </a:gridCol>
                <a:gridCol w="503061">
                  <a:extLst>
                    <a:ext uri="{9D8B030D-6E8A-4147-A177-3AD203B41FA5}">
                      <a16:colId xmlns:a16="http://schemas.microsoft.com/office/drawing/2014/main" val="1090679222"/>
                    </a:ext>
                  </a:extLst>
                </a:gridCol>
                <a:gridCol w="503061">
                  <a:extLst>
                    <a:ext uri="{9D8B030D-6E8A-4147-A177-3AD203B41FA5}">
                      <a16:colId xmlns:a16="http://schemas.microsoft.com/office/drawing/2014/main" val="994076449"/>
                    </a:ext>
                  </a:extLst>
                </a:gridCol>
                <a:gridCol w="503061">
                  <a:extLst>
                    <a:ext uri="{9D8B030D-6E8A-4147-A177-3AD203B41FA5}">
                      <a16:colId xmlns:a16="http://schemas.microsoft.com/office/drawing/2014/main" val="2080740406"/>
                    </a:ext>
                  </a:extLst>
                </a:gridCol>
                <a:gridCol w="503061">
                  <a:extLst>
                    <a:ext uri="{9D8B030D-6E8A-4147-A177-3AD203B41FA5}">
                      <a16:colId xmlns:a16="http://schemas.microsoft.com/office/drawing/2014/main" val="4172375034"/>
                    </a:ext>
                  </a:extLst>
                </a:gridCol>
                <a:gridCol w="503061">
                  <a:extLst>
                    <a:ext uri="{9D8B030D-6E8A-4147-A177-3AD203B41FA5}">
                      <a16:colId xmlns:a16="http://schemas.microsoft.com/office/drawing/2014/main" val="1812094748"/>
                    </a:ext>
                  </a:extLst>
                </a:gridCol>
                <a:gridCol w="503061">
                  <a:extLst>
                    <a:ext uri="{9D8B030D-6E8A-4147-A177-3AD203B41FA5}">
                      <a16:colId xmlns:a16="http://schemas.microsoft.com/office/drawing/2014/main" val="780556987"/>
                    </a:ext>
                  </a:extLst>
                </a:gridCol>
                <a:gridCol w="503061">
                  <a:extLst>
                    <a:ext uri="{9D8B030D-6E8A-4147-A177-3AD203B41FA5}">
                      <a16:colId xmlns:a16="http://schemas.microsoft.com/office/drawing/2014/main" val="784130347"/>
                    </a:ext>
                  </a:extLst>
                </a:gridCol>
              </a:tblGrid>
              <a:tr h="440869"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86234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870949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38728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6165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87575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915103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301199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6104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77800" marR="77800" marT="38900" marB="389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96740"/>
                  </a:ext>
                </a:extLst>
              </a:tr>
            </a:tbl>
          </a:graphicData>
        </a:graphic>
      </p:graphicFrame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79E5850F-723F-784C-2283-72AA26E4EA91}"/>
              </a:ext>
            </a:extLst>
          </p:cNvPr>
          <p:cNvSpPr txBox="1"/>
          <p:nvPr/>
        </p:nvSpPr>
        <p:spPr>
          <a:xfrm>
            <a:off x="885825" y="3730512"/>
            <a:ext cx="187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Predictions</a:t>
            </a:r>
            <a:endParaRPr lang="th-TH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2FFE39F-3FD3-38D3-0AE1-52BD78673646}"/>
              </a:ext>
            </a:extLst>
          </p:cNvPr>
          <p:cNvSpPr txBox="1"/>
          <p:nvPr/>
        </p:nvSpPr>
        <p:spPr>
          <a:xfrm>
            <a:off x="5159374" y="6096419"/>
            <a:ext cx="187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Targets</a:t>
            </a:r>
            <a:endParaRPr lang="th-TH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EB2B28F-2814-96A8-2BD3-A86EA8B7D05B}"/>
              </a:ext>
            </a:extLst>
          </p:cNvPr>
          <p:cNvSpPr txBox="1"/>
          <p:nvPr/>
        </p:nvSpPr>
        <p:spPr>
          <a:xfrm>
            <a:off x="3019425" y="2009964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C01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9790ECA-2003-3890-158F-0238FA70B3C4}"/>
              </a:ext>
            </a:extLst>
          </p:cNvPr>
          <p:cNvSpPr txBox="1"/>
          <p:nvPr/>
        </p:nvSpPr>
        <p:spPr>
          <a:xfrm>
            <a:off x="3019425" y="2471802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C02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789E4A76-1751-63EB-4DCD-B4A7E4A0A065}"/>
              </a:ext>
            </a:extLst>
          </p:cNvPr>
          <p:cNvSpPr txBox="1"/>
          <p:nvPr/>
        </p:nvSpPr>
        <p:spPr>
          <a:xfrm>
            <a:off x="3019425" y="2933640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C03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DCBB8BC-B256-A3DC-34BF-50F0ECB568CE}"/>
              </a:ext>
            </a:extLst>
          </p:cNvPr>
          <p:cNvSpPr txBox="1"/>
          <p:nvPr/>
        </p:nvSpPr>
        <p:spPr>
          <a:xfrm>
            <a:off x="3019425" y="3403819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C04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1E16DF87-0FD8-8C13-6639-ABD32C0C8151}"/>
              </a:ext>
            </a:extLst>
          </p:cNvPr>
          <p:cNvSpPr txBox="1"/>
          <p:nvPr/>
        </p:nvSpPr>
        <p:spPr>
          <a:xfrm>
            <a:off x="3019425" y="3803929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C05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7E8F27E-92A2-B9E2-423C-DE098063E2A7}"/>
              </a:ext>
            </a:extLst>
          </p:cNvPr>
          <p:cNvSpPr txBox="1"/>
          <p:nvPr/>
        </p:nvSpPr>
        <p:spPr>
          <a:xfrm>
            <a:off x="3019425" y="4264511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C06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20D0C49-FAD9-B2DB-9804-521700A6E7BE}"/>
              </a:ext>
            </a:extLst>
          </p:cNvPr>
          <p:cNvSpPr txBox="1"/>
          <p:nvPr/>
        </p:nvSpPr>
        <p:spPr>
          <a:xfrm>
            <a:off x="3019425" y="4715773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C07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4F237322-6A0D-150F-B1AF-DF73A1474CF1}"/>
              </a:ext>
            </a:extLst>
          </p:cNvPr>
          <p:cNvSpPr txBox="1"/>
          <p:nvPr/>
        </p:nvSpPr>
        <p:spPr>
          <a:xfrm>
            <a:off x="3019425" y="5167035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C08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15F356AE-659C-98B2-1910-C24DC950311E}"/>
              </a:ext>
            </a:extLst>
          </p:cNvPr>
          <p:cNvSpPr txBox="1"/>
          <p:nvPr/>
        </p:nvSpPr>
        <p:spPr>
          <a:xfrm>
            <a:off x="3019425" y="5618297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C09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435EB7F-35CD-8BCB-FDC8-9C51D59BFD01}"/>
              </a:ext>
            </a:extLst>
          </p:cNvPr>
          <p:cNvSpPr txBox="1"/>
          <p:nvPr/>
        </p:nvSpPr>
        <p:spPr>
          <a:xfrm>
            <a:off x="3775075" y="1451782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C01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47E59C7F-328B-5413-1E19-C21009A750EB}"/>
              </a:ext>
            </a:extLst>
          </p:cNvPr>
          <p:cNvSpPr txBox="1"/>
          <p:nvPr/>
        </p:nvSpPr>
        <p:spPr>
          <a:xfrm>
            <a:off x="4276725" y="1451782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C02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B85B1257-F6C3-F242-19FA-56A364DBC125}"/>
              </a:ext>
            </a:extLst>
          </p:cNvPr>
          <p:cNvSpPr txBox="1"/>
          <p:nvPr/>
        </p:nvSpPr>
        <p:spPr>
          <a:xfrm>
            <a:off x="4781549" y="1439777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C03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EA48807E-F867-8B87-4865-0B59DF98B3C5}"/>
              </a:ext>
            </a:extLst>
          </p:cNvPr>
          <p:cNvSpPr txBox="1"/>
          <p:nvPr/>
        </p:nvSpPr>
        <p:spPr>
          <a:xfrm>
            <a:off x="5280025" y="1439777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C04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4FF28D63-4792-940D-7D57-EE7B34C3262A}"/>
              </a:ext>
            </a:extLst>
          </p:cNvPr>
          <p:cNvSpPr txBox="1"/>
          <p:nvPr/>
        </p:nvSpPr>
        <p:spPr>
          <a:xfrm>
            <a:off x="5822949" y="1439777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C05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AE3D1C7-4E77-5E86-D489-1235B97479A4}"/>
              </a:ext>
            </a:extLst>
          </p:cNvPr>
          <p:cNvSpPr txBox="1"/>
          <p:nvPr/>
        </p:nvSpPr>
        <p:spPr>
          <a:xfrm>
            <a:off x="6321425" y="1447507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C06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DD0C4118-FA9D-E5B1-725B-35788D4282CD}"/>
              </a:ext>
            </a:extLst>
          </p:cNvPr>
          <p:cNvSpPr txBox="1"/>
          <p:nvPr/>
        </p:nvSpPr>
        <p:spPr>
          <a:xfrm>
            <a:off x="6819901" y="1439777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C07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F903FEAF-832A-7E7E-0D61-924B5D9B27D3}"/>
              </a:ext>
            </a:extLst>
          </p:cNvPr>
          <p:cNvSpPr txBox="1"/>
          <p:nvPr/>
        </p:nvSpPr>
        <p:spPr>
          <a:xfrm>
            <a:off x="7318377" y="1439777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C08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9376CC1C-686A-6114-605D-8646696F383D}"/>
              </a:ext>
            </a:extLst>
          </p:cNvPr>
          <p:cNvSpPr txBox="1"/>
          <p:nvPr/>
        </p:nvSpPr>
        <p:spPr>
          <a:xfrm>
            <a:off x="7816853" y="1439777"/>
            <a:ext cx="755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C09</a:t>
            </a:r>
            <a:endParaRPr lang="th-TH" sz="1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5181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E0C54A9-964B-AF00-AC17-1904D47B0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5" y="2384369"/>
            <a:ext cx="4630722" cy="2397181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A3F7ACAB-918F-78A3-581A-A1BFC5A0511D}"/>
              </a:ext>
            </a:extLst>
          </p:cNvPr>
          <p:cNvSpPr txBox="1">
            <a:spLocks/>
          </p:cNvSpPr>
          <p:nvPr/>
        </p:nvSpPr>
        <p:spPr>
          <a:xfrm>
            <a:off x="2831721" y="1848768"/>
            <a:ext cx="13906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C03</a:t>
            </a:r>
            <a:endParaRPr lang="th-TH" sz="2000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C4761E5-9106-12E5-721E-51B9AC22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02" y="2384369"/>
            <a:ext cx="4630722" cy="2397181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FF1EC01E-49CA-93DD-97A7-619765EE6D81}"/>
              </a:ext>
            </a:extLst>
          </p:cNvPr>
          <p:cNvSpPr txBox="1">
            <a:spLocks/>
          </p:cNvSpPr>
          <p:nvPr/>
        </p:nvSpPr>
        <p:spPr>
          <a:xfrm>
            <a:off x="8124038" y="1848768"/>
            <a:ext cx="13906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C09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3916896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60D217B-1C21-1448-EB83-2F04D045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Feature Importance</a:t>
            </a:r>
            <a:endParaRPr lang="th-TH" sz="3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4EDBBA5-CA6D-B35C-798E-203E3E3A7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" r="-34" b="69718"/>
          <a:stretch/>
        </p:blipFill>
        <p:spPr>
          <a:xfrm>
            <a:off x="1402977" y="1690688"/>
            <a:ext cx="8776446" cy="39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34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C9BBC306-16A3-54A0-AF45-A5D7962C8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61" y="1360998"/>
            <a:ext cx="6819273" cy="3020320"/>
          </a:xfrm>
        </p:spPr>
      </p:pic>
      <p:sp>
        <p:nvSpPr>
          <p:cNvPr id="8" name="ชื่อเรื่องรอง 2">
            <a:extLst>
              <a:ext uri="{FF2B5EF4-FFF2-40B4-BE49-F238E27FC236}">
                <a16:creationId xmlns:a16="http://schemas.microsoft.com/office/drawing/2014/main" id="{A604A9E8-D9A6-49BE-5EC7-D53559194BD6}"/>
              </a:ext>
            </a:extLst>
          </p:cNvPr>
          <p:cNvSpPr txBox="1">
            <a:spLocks/>
          </p:cNvSpPr>
          <p:nvPr/>
        </p:nvSpPr>
        <p:spPr>
          <a:xfrm>
            <a:off x="1523997" y="5271815"/>
            <a:ext cx="9144000" cy="7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(C01 – C09)</a:t>
            </a:r>
            <a:endParaRPr lang="th-TH" sz="40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657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73A16EF-20CD-A63D-614E-AF92120A4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06" y="2232459"/>
            <a:ext cx="4622801" cy="2393081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B039936-80AE-66F9-042C-4D01C1B8D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1" y="2225018"/>
            <a:ext cx="4622801" cy="2400522"/>
          </a:xfrm>
          <a:prstGeom prst="rect">
            <a:avLst/>
          </a:prstGeom>
        </p:spPr>
      </p:pic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84FB689F-1B70-FB96-6391-DE2E8E5E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600" y="1648459"/>
            <a:ext cx="1390650" cy="65087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C06</a:t>
            </a:r>
            <a:endParaRPr lang="th-TH" sz="2000" dirty="0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D91377D5-80FE-EB61-1DA6-50FD1D679EEE}"/>
              </a:ext>
            </a:extLst>
          </p:cNvPr>
          <p:cNvSpPr txBox="1">
            <a:spLocks/>
          </p:cNvSpPr>
          <p:nvPr/>
        </p:nvSpPr>
        <p:spPr>
          <a:xfrm>
            <a:off x="8109360" y="1588632"/>
            <a:ext cx="13906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C07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563643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EDF36EE-5217-A547-ABC0-4621AECA3A63}"/>
              </a:ext>
            </a:extLst>
          </p:cNvPr>
          <p:cNvSpPr txBox="1"/>
          <p:nvPr/>
        </p:nvSpPr>
        <p:spPr>
          <a:xfrm>
            <a:off x="1408981" y="2603668"/>
            <a:ext cx="93740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Pipeline#2 </a:t>
            </a:r>
          </a:p>
          <a:p>
            <a:pPr algn="ctr"/>
            <a:r>
              <a:rPr lang="en-US" sz="4400" dirty="0" err="1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LightGBM</a:t>
            </a:r>
            <a:r>
              <a:rPr lang="en-US" sz="4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 / </a:t>
            </a:r>
            <a:r>
              <a:rPr lang="en-US" sz="4400" dirty="0" err="1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Catboost</a:t>
            </a:r>
            <a:endParaRPr lang="th-TH" sz="44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9977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D9150BB-90CC-0491-96ED-96566E7D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Add Features</a:t>
            </a:r>
            <a:endParaRPr lang="th-TH" sz="3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A1868D22-0D49-D878-E193-CC9BF9132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369"/>
            <a:ext cx="10515600" cy="4351338"/>
          </a:xfrm>
        </p:spPr>
        <p:txBody>
          <a:bodyPr/>
          <a:lstStyle/>
          <a:p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Fourier Transform </a:t>
            </a:r>
          </a:p>
          <a:p>
            <a:endParaRPr lang="en-US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Kurtosis/Skew</a:t>
            </a:r>
          </a:p>
          <a:p>
            <a:endParaRPr lang="en-US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Stratified 5-Fold</a:t>
            </a:r>
          </a:p>
          <a:p>
            <a:endParaRPr lang="en-US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endParaRPr lang="en-US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9F507F-6517-75D1-C084-A3D87D00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25" y="1422831"/>
            <a:ext cx="6251575" cy="444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38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1552028-661D-4AF9-00DB-A4CE1FAC1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"/>
          <a:stretch/>
        </p:blipFill>
        <p:spPr bwMode="auto">
          <a:xfrm>
            <a:off x="3135700" y="1612900"/>
            <a:ext cx="5717503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7E9E155-2A70-FDF2-AF3B-B6D0A31AACCA}"/>
              </a:ext>
            </a:extLst>
          </p:cNvPr>
          <p:cNvSpPr txBox="1"/>
          <p:nvPr/>
        </p:nvSpPr>
        <p:spPr>
          <a:xfrm>
            <a:off x="-417514" y="643185"/>
            <a:ext cx="73771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Confusion Matrix</a:t>
            </a:r>
            <a:endParaRPr lang="th-TH" sz="44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5531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50F36C8-A92E-C451-0182-07F2D53B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" y="1516741"/>
            <a:ext cx="5193893" cy="491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7D2A600A-BEED-00D9-23D5-EC2A1ECF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8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Feature Importance(gain/split)</a:t>
            </a:r>
            <a:endParaRPr lang="th-TH" sz="36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86D96D0-6C61-40E6-176C-98976681F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7" t="3316" b="3849"/>
          <a:stretch/>
        </p:blipFill>
        <p:spPr>
          <a:xfrm>
            <a:off x="6328229" y="1516741"/>
            <a:ext cx="5193893" cy="491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4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301AF2C-6146-6558-EBED-5C8B3D6C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4" y="2440322"/>
            <a:ext cx="10863892" cy="1977355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EF7AA117-288F-F3A9-309D-F465BE39007C}"/>
              </a:ext>
            </a:extLst>
          </p:cNvPr>
          <p:cNvSpPr txBox="1"/>
          <p:nvPr/>
        </p:nvSpPr>
        <p:spPr>
          <a:xfrm>
            <a:off x="664054" y="1084590"/>
            <a:ext cx="98660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Results: inference time 1+0.8 second</a:t>
            </a:r>
            <a:endParaRPr lang="th-TH" sz="44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48365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20A271C-3BF7-A145-F17E-69EA55B5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668"/>
            <a:ext cx="10515600" cy="1325563"/>
          </a:xfrm>
        </p:spPr>
        <p:txBody>
          <a:bodyPr/>
          <a:lstStyle/>
          <a:p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Same confusion matrix?</a:t>
            </a:r>
            <a:endParaRPr lang="th-TH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4BBAA71-7C5D-5B92-C941-A95CD7E12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397"/>
          <a:stretch/>
        </p:blipFill>
        <p:spPr>
          <a:xfrm>
            <a:off x="384869" y="2480192"/>
            <a:ext cx="4666102" cy="227025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363DE39-A86A-0900-EAE9-131F3D474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3"/>
          <a:stretch/>
        </p:blipFill>
        <p:spPr bwMode="auto">
          <a:xfrm>
            <a:off x="7615918" y="1869026"/>
            <a:ext cx="4576082" cy="392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7A0AAE4-E39A-9265-84AF-4CCF54E2C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92" r="8888"/>
          <a:stretch/>
        </p:blipFill>
        <p:spPr>
          <a:xfrm>
            <a:off x="4693446" y="2480192"/>
            <a:ext cx="2541926" cy="22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55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A8B281A-5E0C-6B97-68F0-EEAD5584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Future plans</a:t>
            </a: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BA56510-C384-F597-A709-9C7C19FE1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65" y="2233384"/>
            <a:ext cx="10515600" cy="495617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Data oversampling</a:t>
            </a:r>
          </a:p>
          <a:p>
            <a:endParaRPr lang="en-US" sz="32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r>
              <a:rPr lang="en-US" sz="32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Training on </a:t>
            </a:r>
          </a:p>
          <a:p>
            <a:pPr marL="0" indent="0">
              <a:buNone/>
            </a:pPr>
            <a:r>
              <a:rPr lang="en-US" sz="32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   extra datasets</a:t>
            </a:r>
          </a:p>
          <a:p>
            <a:endParaRPr lang="th-TH" sz="32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F6A7A8E-3E51-7A22-C935-94955ACCC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203" y="1342571"/>
            <a:ext cx="7132797" cy="47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414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A8B281A-5E0C-6B97-68F0-EEAD5584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Future plans</a:t>
            </a: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BA56510-C384-F597-A709-9C7C19FE1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536699"/>
            <a:ext cx="10515600" cy="4956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More visualization (Sankey-diagram)</a:t>
            </a:r>
          </a:p>
          <a:p>
            <a:endParaRPr lang="en-US" sz="24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r>
              <a:rPr lang="en-US" sz="2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More Feature engineering(entropy, PSD, energy, jerk, Freq. binning)</a:t>
            </a:r>
          </a:p>
          <a:p>
            <a:endParaRPr lang="en-US" sz="24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r>
              <a:rPr lang="en-US" sz="2400" dirty="0" err="1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Optuna</a:t>
            </a:r>
            <a:r>
              <a:rPr lang="en-US" sz="2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 implementation</a:t>
            </a:r>
          </a:p>
          <a:p>
            <a:endParaRPr lang="en-US" sz="24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r>
              <a:rPr lang="en-US" sz="2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Experiment with filters</a:t>
            </a:r>
          </a:p>
          <a:p>
            <a:endParaRPr lang="en-US" sz="24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r>
              <a:rPr lang="en-US" sz="24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Experiment with </a:t>
            </a:r>
            <a:r>
              <a:rPr lang="en-US" sz="2400" dirty="0" err="1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ViTs</a:t>
            </a:r>
            <a:endParaRPr lang="en-US" sz="24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endParaRPr lang="en-US" sz="24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endParaRPr lang="th-TH" sz="2400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8659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A144223-81A2-E3AF-60C0-78CDC7741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Q &amp; A</a:t>
            </a:r>
            <a:endParaRPr lang="th-TH" sz="12000" b="1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4462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2EE1BC4-57CE-3AB1-70C3-FCAD5D23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</a:br>
            <a:r>
              <a:rPr lang="en-US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Dataset Description</a:t>
            </a:r>
            <a:br>
              <a:rPr lang="en-US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</a:br>
            <a:endParaRPr lang="th-TH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E7237E2-01EE-26FB-A2B2-CB898C6E2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Number of attributes: </a:t>
            </a:r>
          </a:p>
          <a:p>
            <a:pPr lvl="1"/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3 (X, Y, Z) - Accelerometer</a:t>
            </a:r>
          </a:p>
          <a:p>
            <a:pPr lvl="1"/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3 (X, Y, Z) – Gyroscope</a:t>
            </a:r>
          </a:p>
          <a:p>
            <a:pPr lvl="1"/>
            <a:endParaRPr lang="en-US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Missing attribute values: </a:t>
            </a:r>
          </a:p>
          <a:p>
            <a:pPr lvl="1"/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None</a:t>
            </a:r>
          </a:p>
          <a:p>
            <a:endParaRPr lang="en-US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  <a:p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Sampling Rate :</a:t>
            </a:r>
          </a:p>
          <a:p>
            <a:pPr lvl="1"/>
            <a:r>
              <a:rPr lang="en-US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100 Hz</a:t>
            </a:r>
          </a:p>
        </p:txBody>
      </p:sp>
    </p:spTree>
    <p:extLst>
      <p:ext uri="{BB962C8B-B14F-4D97-AF65-F5344CB8AC3E}">
        <p14:creationId xmlns:p14="http://schemas.microsoft.com/office/powerpoint/2010/main" val="179328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ตาราง 5">
            <a:extLst>
              <a:ext uri="{FF2B5EF4-FFF2-40B4-BE49-F238E27FC236}">
                <a16:creationId xmlns:a16="http://schemas.microsoft.com/office/drawing/2014/main" id="{E8B4A7CE-FCE4-9BB5-E158-6C73950AA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4398"/>
              </p:ext>
            </p:extLst>
          </p:nvPr>
        </p:nvGraphicFramePr>
        <p:xfrm>
          <a:off x="2779623" y="2288093"/>
          <a:ext cx="6632754" cy="3162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459">
                  <a:extLst>
                    <a:ext uri="{9D8B030D-6E8A-4147-A177-3AD203B41FA5}">
                      <a16:colId xmlns:a16="http://schemas.microsoft.com/office/drawing/2014/main" val="2935937885"/>
                    </a:ext>
                  </a:extLst>
                </a:gridCol>
                <a:gridCol w="1105459">
                  <a:extLst>
                    <a:ext uri="{9D8B030D-6E8A-4147-A177-3AD203B41FA5}">
                      <a16:colId xmlns:a16="http://schemas.microsoft.com/office/drawing/2014/main" val="1738609475"/>
                    </a:ext>
                  </a:extLst>
                </a:gridCol>
                <a:gridCol w="1105459">
                  <a:extLst>
                    <a:ext uri="{9D8B030D-6E8A-4147-A177-3AD203B41FA5}">
                      <a16:colId xmlns:a16="http://schemas.microsoft.com/office/drawing/2014/main" val="1879390849"/>
                    </a:ext>
                  </a:extLst>
                </a:gridCol>
                <a:gridCol w="1105459">
                  <a:extLst>
                    <a:ext uri="{9D8B030D-6E8A-4147-A177-3AD203B41FA5}">
                      <a16:colId xmlns:a16="http://schemas.microsoft.com/office/drawing/2014/main" val="2686500072"/>
                    </a:ext>
                  </a:extLst>
                </a:gridCol>
                <a:gridCol w="1105459">
                  <a:extLst>
                    <a:ext uri="{9D8B030D-6E8A-4147-A177-3AD203B41FA5}">
                      <a16:colId xmlns:a16="http://schemas.microsoft.com/office/drawing/2014/main" val="1232603598"/>
                    </a:ext>
                  </a:extLst>
                </a:gridCol>
                <a:gridCol w="1105459">
                  <a:extLst>
                    <a:ext uri="{9D8B030D-6E8A-4147-A177-3AD203B41FA5}">
                      <a16:colId xmlns:a16="http://schemas.microsoft.com/office/drawing/2014/main" val="1195060051"/>
                    </a:ext>
                  </a:extLst>
                </a:gridCol>
              </a:tblGrid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Acc_X</a:t>
                      </a:r>
                      <a:endParaRPr lang="en-US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Acc_Y</a:t>
                      </a:r>
                      <a:endParaRPr lang="th-TH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Acc_Z</a:t>
                      </a:r>
                      <a:endParaRPr lang="th-TH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Gyro_X</a:t>
                      </a:r>
                      <a:endParaRPr lang="th-TH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Gyro_Y</a:t>
                      </a:r>
                      <a:endParaRPr lang="th-TH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Gyro_Z</a:t>
                      </a:r>
                      <a:endParaRPr lang="th-TH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49195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0.58507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0.958694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-0.91408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0.508786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0.003394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0.024296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7747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0.554663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1.122004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-0.84205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0.543408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0.002409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0.034015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052121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0.527227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1.208196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-0.75273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0.531366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-0.00668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0.071343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417301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71251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378138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371689"/>
                  </a:ext>
                </a:extLst>
              </a:tr>
            </a:tbl>
          </a:graphicData>
        </a:graphic>
      </p:graphicFrame>
      <p:sp>
        <p:nvSpPr>
          <p:cNvPr id="7" name="วงเล็บปีกกาซ้าย 6">
            <a:extLst>
              <a:ext uri="{FF2B5EF4-FFF2-40B4-BE49-F238E27FC236}">
                <a16:creationId xmlns:a16="http://schemas.microsoft.com/office/drawing/2014/main" id="{5463E3F2-1F3D-E0B3-D980-CACF30CE2FA5}"/>
              </a:ext>
            </a:extLst>
          </p:cNvPr>
          <p:cNvSpPr/>
          <p:nvPr/>
        </p:nvSpPr>
        <p:spPr>
          <a:xfrm>
            <a:off x="2064817" y="4075742"/>
            <a:ext cx="312373" cy="13744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0BEBE55-42BD-1470-A2F4-6D1764C288B4}"/>
              </a:ext>
            </a:extLst>
          </p:cNvPr>
          <p:cNvSpPr txBox="1"/>
          <p:nvPr/>
        </p:nvSpPr>
        <p:spPr>
          <a:xfrm>
            <a:off x="-516373" y="4593685"/>
            <a:ext cx="3295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3000 Rows ++</a:t>
            </a:r>
            <a:endParaRPr lang="en-US" sz="1600" dirty="0">
              <a:solidFill>
                <a:schemeClr val="tx1"/>
              </a:solidFill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0F8097C3-9241-5251-485E-EFC75909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Sample_Train.csv</a:t>
            </a:r>
            <a:endParaRPr lang="th-TH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4097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41999E5-D256-C284-B5A0-E028C5A0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Sample_Test.csv</a:t>
            </a:r>
            <a:endParaRPr lang="th-TH" dirty="0"/>
          </a:p>
        </p:txBody>
      </p:sp>
      <p:graphicFrame>
        <p:nvGraphicFramePr>
          <p:cNvPr id="6" name="ตาราง 5">
            <a:extLst>
              <a:ext uri="{FF2B5EF4-FFF2-40B4-BE49-F238E27FC236}">
                <a16:creationId xmlns:a16="http://schemas.microsoft.com/office/drawing/2014/main" id="{1EA19DDB-8B7E-F963-408D-F66C60A80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212785"/>
              </p:ext>
            </p:extLst>
          </p:nvPr>
        </p:nvGraphicFramePr>
        <p:xfrm>
          <a:off x="2779623" y="2288093"/>
          <a:ext cx="6632754" cy="3162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459">
                  <a:extLst>
                    <a:ext uri="{9D8B030D-6E8A-4147-A177-3AD203B41FA5}">
                      <a16:colId xmlns:a16="http://schemas.microsoft.com/office/drawing/2014/main" val="2935937885"/>
                    </a:ext>
                  </a:extLst>
                </a:gridCol>
                <a:gridCol w="1105459">
                  <a:extLst>
                    <a:ext uri="{9D8B030D-6E8A-4147-A177-3AD203B41FA5}">
                      <a16:colId xmlns:a16="http://schemas.microsoft.com/office/drawing/2014/main" val="1738609475"/>
                    </a:ext>
                  </a:extLst>
                </a:gridCol>
                <a:gridCol w="1105459">
                  <a:extLst>
                    <a:ext uri="{9D8B030D-6E8A-4147-A177-3AD203B41FA5}">
                      <a16:colId xmlns:a16="http://schemas.microsoft.com/office/drawing/2014/main" val="1879390849"/>
                    </a:ext>
                  </a:extLst>
                </a:gridCol>
                <a:gridCol w="1105459">
                  <a:extLst>
                    <a:ext uri="{9D8B030D-6E8A-4147-A177-3AD203B41FA5}">
                      <a16:colId xmlns:a16="http://schemas.microsoft.com/office/drawing/2014/main" val="2686500072"/>
                    </a:ext>
                  </a:extLst>
                </a:gridCol>
                <a:gridCol w="1105459">
                  <a:extLst>
                    <a:ext uri="{9D8B030D-6E8A-4147-A177-3AD203B41FA5}">
                      <a16:colId xmlns:a16="http://schemas.microsoft.com/office/drawing/2014/main" val="1232603598"/>
                    </a:ext>
                  </a:extLst>
                </a:gridCol>
                <a:gridCol w="1105459">
                  <a:extLst>
                    <a:ext uri="{9D8B030D-6E8A-4147-A177-3AD203B41FA5}">
                      <a16:colId xmlns:a16="http://schemas.microsoft.com/office/drawing/2014/main" val="1195060051"/>
                    </a:ext>
                  </a:extLst>
                </a:gridCol>
              </a:tblGrid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Acc_X</a:t>
                      </a:r>
                      <a:endParaRPr lang="en-US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Acc_Y</a:t>
                      </a:r>
                      <a:endParaRPr lang="th-TH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Acc_Z</a:t>
                      </a:r>
                      <a:endParaRPr lang="th-TH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Gyro_X</a:t>
                      </a:r>
                      <a:endParaRPr lang="th-TH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Gyro_Y</a:t>
                      </a:r>
                      <a:endParaRPr lang="th-TH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Gyro_Z</a:t>
                      </a:r>
                      <a:endParaRPr lang="th-TH" sz="1800" dirty="0">
                        <a:solidFill>
                          <a:schemeClr val="tx1"/>
                        </a:solidFill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49195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0.58507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0.958694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-0.91408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0.508786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0.003394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0.024296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7747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0.554663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1.122004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-0.84205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0.543408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0.002409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0.034015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052121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0.527227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1.208196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-0.75273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0.531366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-0.00668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100" b="0" i="0" u="none" strike="noStrike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0.071343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417301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71251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378138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INE Seed Sans TH App" panose="020B0303020203020204" pitchFamily="34" charset="-34"/>
                          <a:ea typeface="LINE Seed Sans TH App" panose="020B0303020203020204" pitchFamily="34" charset="-34"/>
                          <a:cs typeface="LINE Seed Sans TH App" panose="020B0303020203020204" pitchFamily="34" charset="-34"/>
                        </a:rPr>
                        <a:t>…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TH App" panose="020B0303020203020204" pitchFamily="34" charset="-34"/>
                        <a:ea typeface="LINE Seed Sans TH App" panose="020B0303020203020204" pitchFamily="34" charset="-34"/>
                        <a:cs typeface="LINE Seed Sans TH App" panose="020B0303020203020204" pitchFamily="34" charset="-34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371689"/>
                  </a:ext>
                </a:extLst>
              </a:tr>
            </a:tbl>
          </a:graphicData>
        </a:graphic>
      </p:graphicFrame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A039530-A7E4-47E9-BB48-269B1BAF2C00}"/>
              </a:ext>
            </a:extLst>
          </p:cNvPr>
          <p:cNvSpPr txBox="1"/>
          <p:nvPr/>
        </p:nvSpPr>
        <p:spPr>
          <a:xfrm>
            <a:off x="-315795" y="3965331"/>
            <a:ext cx="3295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500 Rows</a:t>
            </a:r>
            <a:endParaRPr lang="en-US" sz="1600" dirty="0">
              <a:solidFill>
                <a:schemeClr val="tx1"/>
              </a:solidFill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  <p:sp>
        <p:nvSpPr>
          <p:cNvPr id="8" name="วงเล็บปีกกาซ้าย 7">
            <a:extLst>
              <a:ext uri="{FF2B5EF4-FFF2-40B4-BE49-F238E27FC236}">
                <a16:creationId xmlns:a16="http://schemas.microsoft.com/office/drawing/2014/main" id="{A85514DB-28D4-B695-558F-8ADE064DBDB0}"/>
              </a:ext>
            </a:extLst>
          </p:cNvPr>
          <p:cNvSpPr/>
          <p:nvPr/>
        </p:nvSpPr>
        <p:spPr>
          <a:xfrm>
            <a:off x="2135567" y="2825078"/>
            <a:ext cx="424504" cy="25315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8601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20425058-E230-37A8-5621-293564BEF527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EDA</a:t>
            </a:r>
            <a:endParaRPr lang="th-TH" sz="10000" b="1" dirty="0">
              <a:latin typeface="LINE Seed Sans TH App" panose="020B0303020203020204" pitchFamily="34" charset="-34"/>
              <a:ea typeface="LINE Seed Sans TH App" panose="020B0303020203020204" pitchFamily="34" charset="-34"/>
              <a:cs typeface="LINE Seed Sans TH App" panose="020B0303020203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7773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81EC705-F081-A14B-CE53-5CCBCBAD5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35" y="865718"/>
            <a:ext cx="4630723" cy="2347695"/>
          </a:xfrm>
          <a:prstGeom prst="rect">
            <a:avLst/>
          </a:prstGeo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3AEBCF-9D1A-2C9A-4746-FF55614C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494" y="367242"/>
            <a:ext cx="1390650" cy="65087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C02</a:t>
            </a:r>
            <a:endParaRPr lang="th-TH" sz="20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F0E5AE6D-3580-C7FE-BC37-C338A4E0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44" y="865718"/>
            <a:ext cx="4502150" cy="231056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E5B1CF54-AAE5-BC24-B27D-2528401E3ECE}"/>
              </a:ext>
            </a:extLst>
          </p:cNvPr>
          <p:cNvSpPr txBox="1">
            <a:spLocks/>
          </p:cNvSpPr>
          <p:nvPr/>
        </p:nvSpPr>
        <p:spPr>
          <a:xfrm>
            <a:off x="2698371" y="367243"/>
            <a:ext cx="13906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C01</a:t>
            </a:r>
            <a:endParaRPr lang="th-TH" sz="2000" dirty="0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1ACEB87-D4A7-F816-3968-A7BDB8A4E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35" y="3711888"/>
            <a:ext cx="4630722" cy="2397181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4677DE3F-D56C-863A-C79A-2BFE21793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44" y="3711888"/>
            <a:ext cx="4502150" cy="2314837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57DB2A5F-9125-DA29-BC68-7B66D01CAE5F}"/>
              </a:ext>
            </a:extLst>
          </p:cNvPr>
          <p:cNvSpPr txBox="1">
            <a:spLocks/>
          </p:cNvSpPr>
          <p:nvPr/>
        </p:nvSpPr>
        <p:spPr>
          <a:xfrm>
            <a:off x="7962494" y="3176286"/>
            <a:ext cx="13906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C04</a:t>
            </a:r>
            <a:endParaRPr lang="th-TH" sz="2000" dirty="0"/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41EDC80F-3814-B77C-B3F1-6AF92E2BCD0F}"/>
              </a:ext>
            </a:extLst>
          </p:cNvPr>
          <p:cNvSpPr txBox="1">
            <a:spLocks/>
          </p:cNvSpPr>
          <p:nvPr/>
        </p:nvSpPr>
        <p:spPr>
          <a:xfrm>
            <a:off x="2698371" y="3176287"/>
            <a:ext cx="13906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C03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4003523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DFA3D4E-D48B-0A03-C4B9-9FB6F65D7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49" y="929312"/>
            <a:ext cx="4622801" cy="2400522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6801E42F-2A36-1677-700B-63EAFA653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799" y="951242"/>
            <a:ext cx="4622801" cy="2393081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2C14F207-B0E4-0AF5-122D-27A082AFC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48" y="3992651"/>
            <a:ext cx="4622801" cy="2400522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CCFC5D8-CBD0-2DA1-93FF-661A46892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799" y="3992652"/>
            <a:ext cx="4622801" cy="2366670"/>
          </a:xfrm>
          <a:prstGeom prst="rect">
            <a:avLst/>
          </a:prstGeom>
        </p:spPr>
      </p:pic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DA5BF1E1-86E8-EAE1-85CD-18003D9D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493" y="367242"/>
            <a:ext cx="1390650" cy="65087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C06</a:t>
            </a:r>
            <a:endParaRPr lang="th-TH" sz="2000" dirty="0"/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C8D0147C-DDA1-0EC3-8FD0-DE151E669301}"/>
              </a:ext>
            </a:extLst>
          </p:cNvPr>
          <p:cNvSpPr txBox="1">
            <a:spLocks/>
          </p:cNvSpPr>
          <p:nvPr/>
        </p:nvSpPr>
        <p:spPr>
          <a:xfrm>
            <a:off x="2838857" y="367243"/>
            <a:ext cx="13906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C05</a:t>
            </a:r>
            <a:endParaRPr lang="th-TH" sz="2000" dirty="0"/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79C75A4B-FAF6-C469-FAF7-4B28CF92C75A}"/>
              </a:ext>
            </a:extLst>
          </p:cNvPr>
          <p:cNvSpPr txBox="1">
            <a:spLocks/>
          </p:cNvSpPr>
          <p:nvPr/>
        </p:nvSpPr>
        <p:spPr>
          <a:xfrm>
            <a:off x="7962493" y="3356264"/>
            <a:ext cx="13906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C08</a:t>
            </a:r>
            <a:endParaRPr lang="th-TH" sz="2000" dirty="0"/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3077469E-3A72-A077-9966-5BBA3FA8016B}"/>
              </a:ext>
            </a:extLst>
          </p:cNvPr>
          <p:cNvSpPr txBox="1">
            <a:spLocks/>
          </p:cNvSpPr>
          <p:nvPr/>
        </p:nvSpPr>
        <p:spPr>
          <a:xfrm>
            <a:off x="2838857" y="3356265"/>
            <a:ext cx="13906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C07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1914893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7861522-25F9-5D8B-0B92-FB0F3EB25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575" y="2400540"/>
            <a:ext cx="5784850" cy="2994637"/>
          </a:xfrm>
          <a:prstGeom prst="rect">
            <a:avLst/>
          </a:prstGeo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11911CBE-9777-B581-D569-6DC2C6F48CDE}"/>
              </a:ext>
            </a:extLst>
          </p:cNvPr>
          <p:cNvSpPr txBox="1">
            <a:spLocks/>
          </p:cNvSpPr>
          <p:nvPr/>
        </p:nvSpPr>
        <p:spPr>
          <a:xfrm>
            <a:off x="5400675" y="1540165"/>
            <a:ext cx="13906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LINE Seed Sans TH App" panose="020B0303020203020204" pitchFamily="34" charset="-34"/>
                <a:ea typeface="LINE Seed Sans TH App" panose="020B0303020203020204" pitchFamily="34" charset="-34"/>
                <a:cs typeface="LINE Seed Sans TH App" panose="020B0303020203020204" pitchFamily="34" charset="-34"/>
              </a:rPr>
              <a:t>C09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1216031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318</Words>
  <Application>Microsoft Office PowerPoint</Application>
  <PresentationFormat>แบบจอกว้าง</PresentationFormat>
  <Paragraphs>177</Paragraphs>
  <Slides>29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LINE Seed Sans TH App</vt:lpstr>
      <vt:lpstr>ธีมของ Office</vt:lpstr>
      <vt:lpstr>HAR</vt:lpstr>
      <vt:lpstr>งานนำเสนอ PowerPoint</vt:lpstr>
      <vt:lpstr> Dataset Description </vt:lpstr>
      <vt:lpstr>Sample_Train.csv</vt:lpstr>
      <vt:lpstr>Sample_Test.csv</vt:lpstr>
      <vt:lpstr>งานนำเสนอ PowerPoint</vt:lpstr>
      <vt:lpstr>C02</vt:lpstr>
      <vt:lpstr>C06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Pipeline #1  Lightgbm+caret experiment</vt:lpstr>
      <vt:lpstr>Add Features</vt:lpstr>
      <vt:lpstr>Lagged Features</vt:lpstr>
      <vt:lpstr>งานนำเสนอ PowerPoint</vt:lpstr>
      <vt:lpstr>Confusion Matrix</vt:lpstr>
      <vt:lpstr>งานนำเสนอ PowerPoint</vt:lpstr>
      <vt:lpstr>Feature Importance</vt:lpstr>
      <vt:lpstr>C06</vt:lpstr>
      <vt:lpstr>งานนำเสนอ PowerPoint</vt:lpstr>
      <vt:lpstr>Add Features</vt:lpstr>
      <vt:lpstr>งานนำเสนอ PowerPoint</vt:lpstr>
      <vt:lpstr>Feature Importance(gain/split)</vt:lpstr>
      <vt:lpstr>งานนำเสนอ PowerPoint</vt:lpstr>
      <vt:lpstr>Same confusion matrix?</vt:lpstr>
      <vt:lpstr>Future plans</vt:lpstr>
      <vt:lpstr>Future plans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Tee Hemjinda</dc:creator>
  <cp:lastModifiedBy>Tee Hemjinda</cp:lastModifiedBy>
  <cp:revision>17</cp:revision>
  <dcterms:created xsi:type="dcterms:W3CDTF">2024-07-13T23:27:09Z</dcterms:created>
  <dcterms:modified xsi:type="dcterms:W3CDTF">2024-07-14T05:31:41Z</dcterms:modified>
</cp:coreProperties>
</file>